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7" r:id="rId2"/>
  </p:sldIdLst>
  <p:sldSz cx="36576000" cy="29260800"/>
  <p:notesSz cx="9388475" cy="12771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15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AFB7"/>
    <a:srgbClr val="FDF3DE"/>
    <a:srgbClr val="87212E"/>
    <a:srgbClr val="000066"/>
    <a:srgbClr val="FF0000"/>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3615" autoAdjust="0"/>
    <p:restoredTop sz="94673" autoAdjust="0"/>
  </p:normalViewPr>
  <p:slideViewPr>
    <p:cSldViewPr snapToGrid="0" showGuides="1">
      <p:cViewPr>
        <p:scale>
          <a:sx n="30" d="100"/>
          <a:sy n="30" d="100"/>
        </p:scale>
        <p:origin x="773" y="19"/>
      </p:cViewPr>
      <p:guideLst>
        <p:guide orient="horz" pos="9216"/>
        <p:guide pos="115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67175" cy="638175"/>
          </a:xfrm>
          <a:prstGeom prst="rect">
            <a:avLst/>
          </a:prstGeom>
          <a:noFill/>
          <a:ln w="9525">
            <a:noFill/>
            <a:miter lim="800000"/>
            <a:headEnd/>
            <a:tailEnd/>
          </a:ln>
          <a:effectLst/>
        </p:spPr>
        <p:txBody>
          <a:bodyPr vert="horz" wrap="square" lIns="127382" tIns="63690" rIns="127382" bIns="63690" numCol="1" anchor="t" anchorCtr="0" compatLnSpc="1">
            <a:prstTxWarp prst="textNoShape">
              <a:avLst/>
            </a:prstTxWarp>
          </a:bodyPr>
          <a:lstStyle>
            <a:lvl1pPr defTabSz="1273175">
              <a:defRPr sz="1600" smtClean="0"/>
            </a:lvl1pPr>
          </a:lstStyle>
          <a:p>
            <a:pPr>
              <a:defRPr/>
            </a:pPr>
            <a:endParaRPr lang="en-US"/>
          </a:p>
        </p:txBody>
      </p:sp>
      <p:sp>
        <p:nvSpPr>
          <p:cNvPr id="4099" name="Rectangle 3"/>
          <p:cNvSpPr>
            <a:spLocks noGrp="1" noChangeArrowheads="1"/>
          </p:cNvSpPr>
          <p:nvPr>
            <p:ph type="dt" sz="quarter" idx="1"/>
          </p:nvPr>
        </p:nvSpPr>
        <p:spPr bwMode="auto">
          <a:xfrm>
            <a:off x="5321300" y="0"/>
            <a:ext cx="4067175" cy="638175"/>
          </a:xfrm>
          <a:prstGeom prst="rect">
            <a:avLst/>
          </a:prstGeom>
          <a:noFill/>
          <a:ln w="9525">
            <a:noFill/>
            <a:miter lim="800000"/>
            <a:headEnd/>
            <a:tailEnd/>
          </a:ln>
          <a:effectLst/>
        </p:spPr>
        <p:txBody>
          <a:bodyPr vert="horz" wrap="square" lIns="127382" tIns="63690" rIns="127382" bIns="63690" numCol="1" anchor="t" anchorCtr="0" compatLnSpc="1">
            <a:prstTxWarp prst="textNoShape">
              <a:avLst/>
            </a:prstTxWarp>
          </a:bodyPr>
          <a:lstStyle>
            <a:lvl1pPr algn="r" defTabSz="1273175">
              <a:defRPr sz="1600" smtClean="0"/>
            </a:lvl1pPr>
          </a:lstStyle>
          <a:p>
            <a:pPr>
              <a:defRPr/>
            </a:pPr>
            <a:endParaRPr lang="en-US"/>
          </a:p>
        </p:txBody>
      </p:sp>
      <p:sp>
        <p:nvSpPr>
          <p:cNvPr id="4100" name="Rectangle 4"/>
          <p:cNvSpPr>
            <a:spLocks noGrp="1" noChangeArrowheads="1"/>
          </p:cNvSpPr>
          <p:nvPr>
            <p:ph type="ftr" sz="quarter" idx="2"/>
          </p:nvPr>
        </p:nvSpPr>
        <p:spPr bwMode="auto">
          <a:xfrm>
            <a:off x="0" y="12133263"/>
            <a:ext cx="4067175" cy="638175"/>
          </a:xfrm>
          <a:prstGeom prst="rect">
            <a:avLst/>
          </a:prstGeom>
          <a:noFill/>
          <a:ln w="9525">
            <a:noFill/>
            <a:miter lim="800000"/>
            <a:headEnd/>
            <a:tailEnd/>
          </a:ln>
          <a:effectLst/>
        </p:spPr>
        <p:txBody>
          <a:bodyPr vert="horz" wrap="square" lIns="127382" tIns="63690" rIns="127382" bIns="63690" numCol="1" anchor="b" anchorCtr="0" compatLnSpc="1">
            <a:prstTxWarp prst="textNoShape">
              <a:avLst/>
            </a:prstTxWarp>
          </a:bodyPr>
          <a:lstStyle>
            <a:lvl1pPr defTabSz="1273175">
              <a:defRPr sz="1600" smtClean="0"/>
            </a:lvl1pPr>
          </a:lstStyle>
          <a:p>
            <a:pPr>
              <a:defRPr/>
            </a:pPr>
            <a:endParaRPr lang="en-US"/>
          </a:p>
        </p:txBody>
      </p:sp>
      <p:sp>
        <p:nvSpPr>
          <p:cNvPr id="4101" name="Rectangle 5"/>
          <p:cNvSpPr>
            <a:spLocks noGrp="1" noChangeArrowheads="1"/>
          </p:cNvSpPr>
          <p:nvPr>
            <p:ph type="sldNum" sz="quarter" idx="3"/>
          </p:nvPr>
        </p:nvSpPr>
        <p:spPr bwMode="auto">
          <a:xfrm>
            <a:off x="5321300" y="12133263"/>
            <a:ext cx="4067175" cy="638175"/>
          </a:xfrm>
          <a:prstGeom prst="rect">
            <a:avLst/>
          </a:prstGeom>
          <a:noFill/>
          <a:ln w="9525">
            <a:noFill/>
            <a:miter lim="800000"/>
            <a:headEnd/>
            <a:tailEnd/>
          </a:ln>
          <a:effectLst/>
        </p:spPr>
        <p:txBody>
          <a:bodyPr vert="horz" wrap="square" lIns="127382" tIns="63690" rIns="127382" bIns="63690" numCol="1" anchor="b" anchorCtr="0" compatLnSpc="1">
            <a:prstTxWarp prst="textNoShape">
              <a:avLst/>
            </a:prstTxWarp>
          </a:bodyPr>
          <a:lstStyle>
            <a:lvl1pPr algn="r" defTabSz="1273175">
              <a:defRPr sz="1600" smtClean="0"/>
            </a:lvl1pPr>
          </a:lstStyle>
          <a:p>
            <a:pPr>
              <a:defRPr/>
            </a:pPr>
            <a:fld id="{12B199BC-D0CF-4DA5-9741-A0772C9FEDEF}" type="slidenum">
              <a:rPr lang="en-US"/>
              <a:pPr>
                <a:defRPr/>
              </a:pPr>
              <a:t>‹#›</a:t>
            </a:fld>
            <a:endParaRPr lang="en-US"/>
          </a:p>
        </p:txBody>
      </p:sp>
    </p:spTree>
    <p:extLst>
      <p:ext uri="{BB962C8B-B14F-4D97-AF65-F5344CB8AC3E}">
        <p14:creationId xmlns:p14="http://schemas.microsoft.com/office/powerpoint/2010/main" val="1896325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059238" cy="641350"/>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lvl1pPr defTabSz="273050">
              <a:defRPr sz="400" smtClean="0"/>
            </a:lvl1pPr>
          </a:lstStyle>
          <a:p>
            <a:pPr>
              <a:defRPr/>
            </a:pPr>
            <a:endParaRPr lang="en-US"/>
          </a:p>
        </p:txBody>
      </p:sp>
      <p:sp>
        <p:nvSpPr>
          <p:cNvPr id="7171" name="Rectangle 3"/>
          <p:cNvSpPr>
            <a:spLocks noGrp="1" noChangeArrowheads="1"/>
          </p:cNvSpPr>
          <p:nvPr>
            <p:ph type="dt" idx="1"/>
          </p:nvPr>
        </p:nvSpPr>
        <p:spPr bwMode="auto">
          <a:xfrm>
            <a:off x="5314950" y="0"/>
            <a:ext cx="4081463" cy="641350"/>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lvl1pPr algn="r" defTabSz="273050">
              <a:defRPr sz="4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704975" y="962025"/>
            <a:ext cx="5986463" cy="4789488"/>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255713" y="6072188"/>
            <a:ext cx="6884987" cy="5751512"/>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12122150"/>
            <a:ext cx="4059238" cy="641350"/>
          </a:xfrm>
          <a:prstGeom prst="rect">
            <a:avLst/>
          </a:prstGeom>
          <a:noFill/>
          <a:ln w="9525">
            <a:noFill/>
            <a:miter lim="800000"/>
            <a:headEnd/>
            <a:tailEnd/>
          </a:ln>
          <a:effectLst/>
        </p:spPr>
        <p:txBody>
          <a:bodyPr vert="horz" wrap="square" lIns="27240" tIns="13620" rIns="27240" bIns="13620" numCol="1" anchor="b" anchorCtr="0" compatLnSpc="1">
            <a:prstTxWarp prst="textNoShape">
              <a:avLst/>
            </a:prstTxWarp>
          </a:bodyPr>
          <a:lstStyle>
            <a:lvl1pPr defTabSz="273050">
              <a:defRPr sz="400" smtClean="0"/>
            </a:lvl1pPr>
          </a:lstStyle>
          <a:p>
            <a:pPr>
              <a:defRPr/>
            </a:pPr>
            <a:endParaRPr lang="en-US"/>
          </a:p>
        </p:txBody>
      </p:sp>
      <p:sp>
        <p:nvSpPr>
          <p:cNvPr id="7175" name="Rectangle 7"/>
          <p:cNvSpPr>
            <a:spLocks noGrp="1" noChangeArrowheads="1"/>
          </p:cNvSpPr>
          <p:nvPr>
            <p:ph type="sldNum" sz="quarter" idx="5"/>
          </p:nvPr>
        </p:nvSpPr>
        <p:spPr bwMode="auto">
          <a:xfrm>
            <a:off x="5314950" y="12122150"/>
            <a:ext cx="4081463" cy="641350"/>
          </a:xfrm>
          <a:prstGeom prst="rect">
            <a:avLst/>
          </a:prstGeom>
          <a:noFill/>
          <a:ln w="9525">
            <a:noFill/>
            <a:miter lim="800000"/>
            <a:headEnd/>
            <a:tailEnd/>
          </a:ln>
          <a:effectLst/>
        </p:spPr>
        <p:txBody>
          <a:bodyPr vert="horz" wrap="square" lIns="27240" tIns="13620" rIns="27240" bIns="13620" numCol="1" anchor="b" anchorCtr="0" compatLnSpc="1">
            <a:prstTxWarp prst="textNoShape">
              <a:avLst/>
            </a:prstTxWarp>
          </a:bodyPr>
          <a:lstStyle>
            <a:lvl1pPr algn="r" defTabSz="273050">
              <a:defRPr sz="400" smtClean="0"/>
            </a:lvl1pPr>
          </a:lstStyle>
          <a:p>
            <a:pPr>
              <a:defRPr/>
            </a:pPr>
            <a:fld id="{0D4418BF-7CE8-4AC4-BC3B-111C69096913}" type="slidenum">
              <a:rPr lang="en-US"/>
              <a:pPr>
                <a:defRPr/>
              </a:pPr>
              <a:t>‹#›</a:t>
            </a:fld>
            <a:endParaRPr lang="en-US"/>
          </a:p>
        </p:txBody>
      </p:sp>
    </p:spTree>
    <p:extLst>
      <p:ext uri="{BB962C8B-B14F-4D97-AF65-F5344CB8AC3E}">
        <p14:creationId xmlns:p14="http://schemas.microsoft.com/office/powerpoint/2010/main" val="23987348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27" charset="0"/>
        <a:ea typeface="+mn-ea"/>
        <a:cs typeface="+mn-cs"/>
      </a:defRPr>
    </a:lvl1pPr>
    <a:lvl2pPr marL="391864" algn="l" rtl="0" eaLnBrk="0" fontAlgn="base" hangingPunct="0">
      <a:spcBef>
        <a:spcPct val="30000"/>
      </a:spcBef>
      <a:spcAft>
        <a:spcPct val="0"/>
      </a:spcAft>
      <a:defRPr sz="1000" kern="1200">
        <a:solidFill>
          <a:schemeClr val="tx1"/>
        </a:solidFill>
        <a:latin typeface="Times New Roman" pitchFamily="27" charset="0"/>
        <a:ea typeface="+mn-ea"/>
        <a:cs typeface="+mn-cs"/>
      </a:defRPr>
    </a:lvl2pPr>
    <a:lvl3pPr marL="783729" algn="l" rtl="0" eaLnBrk="0" fontAlgn="base" hangingPunct="0">
      <a:spcBef>
        <a:spcPct val="30000"/>
      </a:spcBef>
      <a:spcAft>
        <a:spcPct val="0"/>
      </a:spcAft>
      <a:defRPr sz="1000" kern="1200">
        <a:solidFill>
          <a:schemeClr val="tx1"/>
        </a:solidFill>
        <a:latin typeface="Times New Roman" pitchFamily="27" charset="0"/>
        <a:ea typeface="+mn-ea"/>
        <a:cs typeface="+mn-cs"/>
      </a:defRPr>
    </a:lvl3pPr>
    <a:lvl4pPr marL="1175593" algn="l" rtl="0" eaLnBrk="0" fontAlgn="base" hangingPunct="0">
      <a:spcBef>
        <a:spcPct val="30000"/>
      </a:spcBef>
      <a:spcAft>
        <a:spcPct val="0"/>
      </a:spcAft>
      <a:defRPr sz="1000" kern="1200">
        <a:solidFill>
          <a:schemeClr val="tx1"/>
        </a:solidFill>
        <a:latin typeface="Times New Roman" pitchFamily="27" charset="0"/>
        <a:ea typeface="+mn-ea"/>
        <a:cs typeface="+mn-cs"/>
      </a:defRPr>
    </a:lvl4pPr>
    <a:lvl5pPr marL="1567457" algn="l" rtl="0" eaLnBrk="0" fontAlgn="base" hangingPunct="0">
      <a:spcBef>
        <a:spcPct val="30000"/>
      </a:spcBef>
      <a:spcAft>
        <a:spcPct val="0"/>
      </a:spcAft>
      <a:defRPr sz="1000" kern="1200">
        <a:solidFill>
          <a:schemeClr val="tx1"/>
        </a:solidFill>
        <a:latin typeface="Times New Roman" pitchFamily="27" charset="0"/>
        <a:ea typeface="+mn-ea"/>
        <a:cs typeface="+mn-cs"/>
      </a:defRPr>
    </a:lvl5pPr>
    <a:lvl6pPr marL="1959321" algn="l" defTabSz="783729" rtl="0" eaLnBrk="1" latinLnBrk="0" hangingPunct="1">
      <a:defRPr sz="1000" kern="1200">
        <a:solidFill>
          <a:schemeClr val="tx1"/>
        </a:solidFill>
        <a:latin typeface="+mn-lt"/>
        <a:ea typeface="+mn-ea"/>
        <a:cs typeface="+mn-cs"/>
      </a:defRPr>
    </a:lvl6pPr>
    <a:lvl7pPr marL="2351186" algn="l" defTabSz="783729" rtl="0" eaLnBrk="1" latinLnBrk="0" hangingPunct="1">
      <a:defRPr sz="1000" kern="1200">
        <a:solidFill>
          <a:schemeClr val="tx1"/>
        </a:solidFill>
        <a:latin typeface="+mn-lt"/>
        <a:ea typeface="+mn-ea"/>
        <a:cs typeface="+mn-cs"/>
      </a:defRPr>
    </a:lvl7pPr>
    <a:lvl8pPr marL="2743051" algn="l" defTabSz="783729" rtl="0" eaLnBrk="1" latinLnBrk="0" hangingPunct="1">
      <a:defRPr sz="1000" kern="1200">
        <a:solidFill>
          <a:schemeClr val="tx1"/>
        </a:solidFill>
        <a:latin typeface="+mn-lt"/>
        <a:ea typeface="+mn-ea"/>
        <a:cs typeface="+mn-cs"/>
      </a:defRPr>
    </a:lvl8pPr>
    <a:lvl9pPr marL="3134915" algn="l" defTabSz="783729"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a:t>
            </a:r>
            <a:r>
              <a:rPr lang="en-US" dirty="0" err="1"/>
              <a:t>Spheel</a:t>
            </a:r>
            <a:endParaRPr lang="en-US" dirty="0"/>
          </a:p>
          <a:p>
            <a:pPr marL="171450" indent="-171450">
              <a:buFont typeface="Arial" panose="020B0604020202020204" pitchFamily="34" charset="0"/>
              <a:buChar char="•"/>
            </a:pPr>
            <a:r>
              <a:rPr lang="en-US" dirty="0"/>
              <a:t>Background:</a:t>
            </a:r>
          </a:p>
          <a:p>
            <a:pPr marL="171450" indent="-171450">
              <a:buFont typeface="Arial" panose="020B0604020202020204" pitchFamily="34" charset="0"/>
              <a:buChar char="•"/>
            </a:pPr>
            <a:r>
              <a:rPr lang="en-US" dirty="0"/>
              <a:t>Wanted to </a:t>
            </a:r>
          </a:p>
          <a:p>
            <a:pPr marL="171450" indent="-171450">
              <a:buFont typeface="Arial" panose="020B0604020202020204" pitchFamily="34" charset="0"/>
              <a:buChar char="•"/>
            </a:pPr>
            <a:r>
              <a:rPr lang="en-US" dirty="0"/>
              <a:t>We hypothesized that </a:t>
            </a:r>
          </a:p>
          <a:p>
            <a:pPr marL="171450" indent="-171450">
              <a:buFont typeface="Arial" panose="020B0604020202020204" pitchFamily="34" charset="0"/>
              <a:buChar char="•"/>
            </a:pPr>
            <a:r>
              <a:rPr lang="en-US" dirty="0"/>
              <a:t>Methods: </a:t>
            </a:r>
          </a:p>
          <a:p>
            <a:pPr marL="171450" indent="-171450">
              <a:buFont typeface="Arial" panose="020B0604020202020204" pitchFamily="34" charset="0"/>
              <a:buChar char="•"/>
            </a:pPr>
            <a:r>
              <a:rPr lang="en-US" dirty="0"/>
              <a:t>Conclusions:</a:t>
            </a:r>
            <a:endParaRPr lang="en-US" dirty="0">
              <a:sym typeface="Wingdings" panose="05000000000000000000" pitchFamily="2" charset="2"/>
            </a:endParaRPr>
          </a:p>
          <a:p>
            <a:pPr marL="171450" indent="-171450">
              <a:buFont typeface="Arial" panose="020B0604020202020204" pitchFamily="34" charset="0"/>
              <a:buChar char="•"/>
            </a:pPr>
            <a:r>
              <a:rPr lang="en-US" dirty="0">
                <a:sym typeface="Wingdings" panose="05000000000000000000" pitchFamily="2" charset="2"/>
              </a:rPr>
              <a:t>Impact:</a:t>
            </a:r>
            <a:endParaRPr lang="en-US" dirty="0"/>
          </a:p>
        </p:txBody>
      </p:sp>
      <p:sp>
        <p:nvSpPr>
          <p:cNvPr id="4" name="Slide Number Placeholder 3"/>
          <p:cNvSpPr>
            <a:spLocks noGrp="1"/>
          </p:cNvSpPr>
          <p:nvPr>
            <p:ph type="sldNum" sz="quarter" idx="10"/>
          </p:nvPr>
        </p:nvSpPr>
        <p:spPr/>
        <p:txBody>
          <a:bodyPr/>
          <a:lstStyle/>
          <a:p>
            <a:pPr>
              <a:defRPr/>
            </a:pPr>
            <a:fld id="{0D4418BF-7CE8-4AC4-BC3B-111C69096913}" type="slidenum">
              <a:rPr lang="en-US" smtClean="0"/>
              <a:pPr>
                <a:defRPr/>
              </a:pPr>
              <a:t>1</a:t>
            </a:fld>
            <a:endParaRPr lang="en-US"/>
          </a:p>
        </p:txBody>
      </p:sp>
    </p:spTree>
    <p:extLst>
      <p:ext uri="{BB962C8B-B14F-4D97-AF65-F5344CB8AC3E}">
        <p14:creationId xmlns:p14="http://schemas.microsoft.com/office/powerpoint/2010/main" val="1892957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2"/>
            <a:ext cx="36576000" cy="1950720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9050" y="2"/>
            <a:ext cx="36556956" cy="19507204"/>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371600" y="21163251"/>
            <a:ext cx="23317200" cy="6242304"/>
          </a:xfrm>
        </p:spPr>
        <p:txBody>
          <a:bodyPr anchor="ctr">
            <a:normAutofit/>
          </a:bodyPr>
          <a:lstStyle>
            <a:lvl1pPr algn="r">
              <a:defRPr sz="17600" spc="800" baseline="0"/>
            </a:lvl1pPr>
          </a:lstStyle>
          <a:p>
            <a:r>
              <a:rPr lang="en-US"/>
              <a:t>Click to edit Master title style</a:t>
            </a:r>
            <a:endParaRPr lang="en-US" dirty="0"/>
          </a:p>
        </p:txBody>
      </p:sp>
      <p:sp>
        <p:nvSpPr>
          <p:cNvPr id="3" name="Subtitle 2"/>
          <p:cNvSpPr>
            <a:spLocks noGrp="1"/>
          </p:cNvSpPr>
          <p:nvPr>
            <p:ph type="subTitle" idx="1"/>
          </p:nvPr>
        </p:nvSpPr>
        <p:spPr>
          <a:xfrm>
            <a:off x="25831800" y="21163251"/>
            <a:ext cx="9601200" cy="6242304"/>
          </a:xfrm>
        </p:spPr>
        <p:txBody>
          <a:bodyPr lIns="91440" rIns="91440" anchor="ctr">
            <a:normAutofit/>
          </a:bodyPr>
          <a:lstStyle>
            <a:lvl1pPr marL="0" indent="0" algn="l">
              <a:lnSpc>
                <a:spcPct val="100000"/>
              </a:lnSpc>
              <a:spcBef>
                <a:spcPts val="0"/>
              </a:spcBef>
              <a:buNone/>
              <a:defRPr sz="6400">
                <a:solidFill>
                  <a:schemeClr val="tx1">
                    <a:lumMod val="95000"/>
                    <a:lumOff val="5000"/>
                  </a:schemeClr>
                </a:solidFill>
              </a:defRPr>
            </a:lvl1pPr>
            <a:lvl2pPr marL="1828800" indent="0" algn="ctr">
              <a:buNone/>
              <a:defRPr sz="6400"/>
            </a:lvl2pPr>
            <a:lvl3pPr marL="3657600" indent="0" algn="ctr">
              <a:buNone/>
              <a:defRPr sz="64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D4991-B0AA-4C78-9F45-3F23A133B37A}" type="slidenum">
              <a:rPr lang="en-US" smtClean="0"/>
              <a:pPr/>
              <a:t>‹#›</a:t>
            </a:fld>
            <a:endParaRPr lang="en-US"/>
          </a:p>
        </p:txBody>
      </p:sp>
      <p:cxnSp>
        <p:nvCxnSpPr>
          <p:cNvPr id="8" name="Straight Connector 7"/>
          <p:cNvCxnSpPr/>
          <p:nvPr/>
        </p:nvCxnSpPr>
        <p:spPr>
          <a:xfrm flipV="1">
            <a:off x="25160528" y="22460186"/>
            <a:ext cx="0" cy="390144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315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42859-F12A-449A-AC2B-FAA8DA0E01CE}" type="slidenum">
              <a:rPr lang="en-US" smtClean="0"/>
              <a:pPr/>
              <a:t>‹#›</a:t>
            </a:fld>
            <a:endParaRPr lang="en-US"/>
          </a:p>
        </p:txBody>
      </p:sp>
    </p:spTree>
    <p:extLst>
      <p:ext uri="{BB962C8B-B14F-4D97-AF65-F5344CB8AC3E}">
        <p14:creationId xmlns:p14="http://schemas.microsoft.com/office/powerpoint/2010/main" val="3188294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6" y="3251200"/>
            <a:ext cx="7886700" cy="2308352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2971806" y="3251200"/>
            <a:ext cx="22745700" cy="2308352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DF5ECC-1565-4C5A-A3E7-30DD94B65342}" type="slidenum">
              <a:rPr lang="en-US" smtClean="0"/>
              <a:pPr/>
              <a:t>‹#›</a:t>
            </a:fld>
            <a:endParaRPr lang="en-US"/>
          </a:p>
        </p:txBody>
      </p:sp>
      <p:cxnSp>
        <p:nvCxnSpPr>
          <p:cNvPr id="7" name="Straight Connector 6"/>
          <p:cNvCxnSpPr/>
          <p:nvPr/>
        </p:nvCxnSpPr>
        <p:spPr>
          <a:xfrm rot="5400000" flipV="1">
            <a:off x="30175200" y="831975"/>
            <a:ext cx="0" cy="27432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2720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1C8139-951B-4346-AB20-7923F52BA5A4}" type="slidenum">
              <a:rPr lang="en-US" smtClean="0"/>
              <a:pPr/>
              <a:t>‹#›</a:t>
            </a:fld>
            <a:endParaRPr lang="en-US"/>
          </a:p>
        </p:txBody>
      </p:sp>
    </p:spTree>
    <p:extLst>
      <p:ext uri="{BB962C8B-B14F-4D97-AF65-F5344CB8AC3E}">
        <p14:creationId xmlns:p14="http://schemas.microsoft.com/office/powerpoint/2010/main" val="809473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2"/>
            <a:ext cx="36576000" cy="1950720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19050" y="2"/>
            <a:ext cx="36556956" cy="19507204"/>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371600" y="21163251"/>
            <a:ext cx="23317200" cy="6242304"/>
          </a:xfrm>
        </p:spPr>
        <p:txBody>
          <a:bodyPr anchor="ctr">
            <a:normAutofit/>
          </a:bodyPr>
          <a:lstStyle>
            <a:lvl1pPr algn="r">
              <a:defRPr sz="17600" b="0" spc="800" baseline="0"/>
            </a:lvl1pPr>
          </a:lstStyle>
          <a:p>
            <a:r>
              <a:rPr lang="en-US"/>
              <a:t>Click to edit Master title style</a:t>
            </a:r>
            <a:endParaRPr lang="en-US" dirty="0"/>
          </a:p>
        </p:txBody>
      </p:sp>
      <p:sp>
        <p:nvSpPr>
          <p:cNvPr id="3" name="Text Placeholder 2"/>
          <p:cNvSpPr>
            <a:spLocks noGrp="1"/>
          </p:cNvSpPr>
          <p:nvPr>
            <p:ph type="body" idx="1"/>
          </p:nvPr>
        </p:nvSpPr>
        <p:spPr>
          <a:xfrm>
            <a:off x="25831800" y="21163251"/>
            <a:ext cx="9601200" cy="6242304"/>
          </a:xfrm>
        </p:spPr>
        <p:txBody>
          <a:bodyPr lIns="91440" rIns="91440" anchor="ctr">
            <a:normAutofit/>
          </a:bodyPr>
          <a:lstStyle>
            <a:lvl1pPr marL="0" indent="0">
              <a:lnSpc>
                <a:spcPct val="100000"/>
              </a:lnSpc>
              <a:spcBef>
                <a:spcPts val="0"/>
              </a:spcBef>
              <a:buNone/>
              <a:defRPr sz="6400">
                <a:solidFill>
                  <a:schemeClr val="tx1">
                    <a:lumMod val="95000"/>
                    <a:lumOff val="5000"/>
                  </a:schemeClr>
                </a:solidFill>
              </a:defRPr>
            </a:lvl1pPr>
            <a:lvl2pPr marL="1828800" indent="0">
              <a:buNone/>
              <a:defRPr sz="64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00EBC-7D1B-49A5-86C2-37AAAE677784}" type="slidenum">
              <a:rPr lang="en-US" smtClean="0"/>
              <a:pPr/>
              <a:t>‹#›</a:t>
            </a:fld>
            <a:endParaRPr lang="en-US"/>
          </a:p>
        </p:txBody>
      </p:sp>
      <p:cxnSp>
        <p:nvCxnSpPr>
          <p:cNvPr id="8" name="Straight Connector 7"/>
          <p:cNvCxnSpPr/>
          <p:nvPr/>
        </p:nvCxnSpPr>
        <p:spPr>
          <a:xfrm flipV="1">
            <a:off x="25160528" y="22460186"/>
            <a:ext cx="0" cy="390144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40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72384" y="2496921"/>
            <a:ext cx="29160216" cy="639836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072384" y="9753600"/>
            <a:ext cx="14264640" cy="171663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7967960" y="9753600"/>
            <a:ext cx="14264640" cy="171663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796770-0A6D-4276-A1D0-832F75DE5CD8}" type="slidenum">
              <a:rPr lang="en-US" smtClean="0"/>
              <a:pPr/>
              <a:t>‹#›</a:t>
            </a:fld>
            <a:endParaRPr lang="en-US"/>
          </a:p>
        </p:txBody>
      </p:sp>
    </p:spTree>
    <p:extLst>
      <p:ext uri="{BB962C8B-B14F-4D97-AF65-F5344CB8AC3E}">
        <p14:creationId xmlns:p14="http://schemas.microsoft.com/office/powerpoint/2010/main" val="1680006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3072384" y="2496921"/>
            <a:ext cx="29160216" cy="63983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72384" y="9299780"/>
            <a:ext cx="14264640" cy="3511296"/>
          </a:xfrm>
        </p:spPr>
        <p:txBody>
          <a:bodyPr lIns="137160" rIns="137160" anchor="ctr">
            <a:normAutofit/>
          </a:bodyPr>
          <a:lstStyle>
            <a:lvl1pPr marL="0" indent="0">
              <a:spcBef>
                <a:spcPts val="0"/>
              </a:spcBef>
              <a:spcAft>
                <a:spcPts val="0"/>
              </a:spcAft>
              <a:buNone/>
              <a:defRPr sz="8800" b="0" cap="none" baseline="0">
                <a:solidFill>
                  <a:schemeClr val="accent1"/>
                </a:solidFill>
                <a:latin typeface="+mn-lt"/>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Edit Master text styles</a:t>
            </a:r>
          </a:p>
        </p:txBody>
      </p:sp>
      <p:sp>
        <p:nvSpPr>
          <p:cNvPr id="4" name="Content Placeholder 3"/>
          <p:cNvSpPr>
            <a:spLocks noGrp="1"/>
          </p:cNvSpPr>
          <p:nvPr>
            <p:ph sz="half" idx="2"/>
          </p:nvPr>
        </p:nvSpPr>
        <p:spPr>
          <a:xfrm>
            <a:off x="3072384" y="12662562"/>
            <a:ext cx="14264640" cy="142573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7967960" y="9299780"/>
            <a:ext cx="14264640" cy="3511296"/>
          </a:xfrm>
        </p:spPr>
        <p:txBody>
          <a:bodyPr lIns="137160" rIns="137160" anchor="ctr">
            <a:normAutofit/>
          </a:bodyPr>
          <a:lstStyle>
            <a:lvl1pPr marL="0" indent="0">
              <a:spcBef>
                <a:spcPts val="0"/>
              </a:spcBef>
              <a:spcAft>
                <a:spcPts val="0"/>
              </a:spcAft>
              <a:buNone/>
              <a:defRPr lang="en-US" sz="8800" b="0" kern="1200" cap="none" baseline="0" dirty="0">
                <a:solidFill>
                  <a:schemeClr val="accent1"/>
                </a:solidFill>
                <a:latin typeface="+mn-lt"/>
                <a:ea typeface="+mn-ea"/>
                <a:cs typeface="+mn-cs"/>
              </a:defRPr>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marL="0" lvl="0" indent="0" algn="l" defTabSz="3657600" rtl="0" eaLnBrk="1" latinLnBrk="0" hangingPunct="1">
              <a:lnSpc>
                <a:spcPct val="90000"/>
              </a:lnSpc>
              <a:spcBef>
                <a:spcPts val="7200"/>
              </a:spcBef>
              <a:buNone/>
            </a:pPr>
            <a:r>
              <a:rPr lang="en-US"/>
              <a:t>Edit Master text styles</a:t>
            </a:r>
          </a:p>
        </p:txBody>
      </p:sp>
      <p:sp>
        <p:nvSpPr>
          <p:cNvPr id="6" name="Content Placeholder 5"/>
          <p:cNvSpPr>
            <a:spLocks noGrp="1"/>
          </p:cNvSpPr>
          <p:nvPr>
            <p:ph sz="quarter" idx="4"/>
          </p:nvPr>
        </p:nvSpPr>
        <p:spPr>
          <a:xfrm>
            <a:off x="17967960" y="12662562"/>
            <a:ext cx="14264640" cy="142573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BEA6E-6B58-4CC6-8D61-D7A483A21036}" type="slidenum">
              <a:rPr lang="en-US" smtClean="0"/>
              <a:pPr/>
              <a:t>‹#›</a:t>
            </a:fld>
            <a:endParaRPr lang="en-US"/>
          </a:p>
        </p:txBody>
      </p:sp>
    </p:spTree>
    <p:extLst>
      <p:ext uri="{BB962C8B-B14F-4D97-AF65-F5344CB8AC3E}">
        <p14:creationId xmlns:p14="http://schemas.microsoft.com/office/powerpoint/2010/main" val="2384976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7FA94F-F46C-4767-8B52-928E2037B182}" type="slidenum">
              <a:rPr lang="en-US" smtClean="0"/>
              <a:pPr/>
              <a:t>‹#›</a:t>
            </a:fld>
            <a:endParaRPr lang="en-US"/>
          </a:p>
        </p:txBody>
      </p:sp>
    </p:spTree>
    <p:extLst>
      <p:ext uri="{BB962C8B-B14F-4D97-AF65-F5344CB8AC3E}">
        <p14:creationId xmlns:p14="http://schemas.microsoft.com/office/powerpoint/2010/main" val="1237844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EB4570-57DB-462E-93B8-C404F64FC1A4}" type="slidenum">
              <a:rPr lang="en-US" smtClean="0"/>
              <a:pPr/>
              <a:t>‹#›</a:t>
            </a:fld>
            <a:endParaRPr lang="en-US"/>
          </a:p>
        </p:txBody>
      </p:sp>
    </p:spTree>
    <p:extLst>
      <p:ext uri="{BB962C8B-B14F-4D97-AF65-F5344CB8AC3E}">
        <p14:creationId xmlns:p14="http://schemas.microsoft.com/office/powerpoint/2010/main" val="904186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3072384" y="2011772"/>
            <a:ext cx="13167360" cy="7412736"/>
          </a:xfrm>
        </p:spPr>
        <p:txBody>
          <a:bodyPr>
            <a:noAutofit/>
          </a:bodyPr>
          <a:lstStyle>
            <a:lvl1pPr>
              <a:lnSpc>
                <a:spcPct val="80000"/>
              </a:lnSpc>
              <a:defRPr sz="14400"/>
            </a:lvl1pPr>
          </a:lstStyle>
          <a:p>
            <a:r>
              <a:rPr lang="en-US"/>
              <a:t>Click to edit Master title style</a:t>
            </a:r>
            <a:endParaRPr lang="en-US" dirty="0"/>
          </a:p>
        </p:txBody>
      </p:sp>
      <p:sp>
        <p:nvSpPr>
          <p:cNvPr id="3" name="Content Placeholder 2"/>
          <p:cNvSpPr>
            <a:spLocks noGrp="1"/>
          </p:cNvSpPr>
          <p:nvPr>
            <p:ph idx="1"/>
          </p:nvPr>
        </p:nvSpPr>
        <p:spPr>
          <a:xfrm>
            <a:off x="17145000" y="3511296"/>
            <a:ext cx="17035272" cy="22121165"/>
          </a:xfrm>
        </p:spPr>
        <p:txBody>
          <a:bodyPr>
            <a:normAutofit/>
          </a:bodyPr>
          <a:lstStyle>
            <a:lvl1pPr>
              <a:defRPr sz="8000"/>
            </a:lvl1pPr>
            <a:lvl2pPr>
              <a:defRPr sz="6400"/>
            </a:lvl2pPr>
            <a:lvl3pPr>
              <a:defRPr sz="480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72384" y="9632026"/>
            <a:ext cx="13167360" cy="16052454"/>
          </a:xfrm>
        </p:spPr>
        <p:txBody>
          <a:bodyPr lIns="91440" rIns="91440">
            <a:normAutofit/>
          </a:bodyPr>
          <a:lstStyle>
            <a:lvl1pPr marL="0" indent="0">
              <a:lnSpc>
                <a:spcPct val="108000"/>
              </a:lnSpc>
              <a:spcBef>
                <a:spcPts val="2400"/>
              </a:spcBef>
              <a:buNone/>
              <a:defRPr sz="64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BBA61-B487-4C09-AFBE-F608CC08827E}" type="slidenum">
              <a:rPr lang="en-US" smtClean="0"/>
              <a:pPr/>
              <a:t>‹#›</a:t>
            </a:fld>
            <a:endParaRPr lang="en-US"/>
          </a:p>
        </p:txBody>
      </p:sp>
    </p:spTree>
    <p:extLst>
      <p:ext uri="{BB962C8B-B14F-4D97-AF65-F5344CB8AC3E}">
        <p14:creationId xmlns:p14="http://schemas.microsoft.com/office/powerpoint/2010/main" val="809967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21163255"/>
            <a:ext cx="23317200" cy="6242304"/>
          </a:xfrm>
        </p:spPr>
        <p:txBody>
          <a:bodyPr anchor="ctr">
            <a:normAutofit/>
          </a:bodyPr>
          <a:lstStyle>
            <a:lvl1pPr algn="r">
              <a:defRPr sz="17600" spc="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4"/>
            <a:ext cx="36566856" cy="19507200"/>
          </a:xfrm>
          <a:solidFill>
            <a:schemeClr val="accent1">
              <a:lumMod val="60000"/>
              <a:lumOff val="40000"/>
            </a:schemeClr>
          </a:solidFill>
        </p:spPr>
        <p:txBody>
          <a:bodyPr lIns="457200" tIns="365760" anchor="t"/>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r>
              <a:rPr lang="en-US"/>
              <a:t>Click icon to add picture</a:t>
            </a:r>
            <a:endParaRPr lang="en-US" dirty="0"/>
          </a:p>
        </p:txBody>
      </p:sp>
      <p:sp>
        <p:nvSpPr>
          <p:cNvPr id="4" name="Text Placeholder 3"/>
          <p:cNvSpPr>
            <a:spLocks noGrp="1"/>
          </p:cNvSpPr>
          <p:nvPr>
            <p:ph type="body" sz="half" idx="2"/>
          </p:nvPr>
        </p:nvSpPr>
        <p:spPr>
          <a:xfrm>
            <a:off x="25831800" y="21163255"/>
            <a:ext cx="9601200" cy="6242304"/>
          </a:xfrm>
        </p:spPr>
        <p:txBody>
          <a:bodyPr lIns="91440" rIns="91440" anchor="ctr">
            <a:normAutofit/>
          </a:bodyPr>
          <a:lstStyle>
            <a:lvl1pPr marL="0" indent="0">
              <a:lnSpc>
                <a:spcPct val="100000"/>
              </a:lnSpc>
              <a:spcBef>
                <a:spcPts val="0"/>
              </a:spcBef>
              <a:buNone/>
              <a:defRPr sz="6400">
                <a:solidFill>
                  <a:schemeClr val="tx1">
                    <a:lumMod val="95000"/>
                    <a:lumOff val="5000"/>
                  </a:schemeClr>
                </a:solidFill>
              </a:defRPr>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EDBD1D-0B06-493F-9B9E-7B6F9BBD042C}" type="slidenum">
              <a:rPr lang="en-US" smtClean="0"/>
              <a:pPr/>
              <a:t>‹#›</a:t>
            </a:fld>
            <a:endParaRPr lang="en-US"/>
          </a:p>
        </p:txBody>
      </p:sp>
      <p:cxnSp>
        <p:nvCxnSpPr>
          <p:cNvPr id="8" name="Straight Connector 7"/>
          <p:cNvCxnSpPr/>
          <p:nvPr/>
        </p:nvCxnSpPr>
        <p:spPr>
          <a:xfrm flipV="1">
            <a:off x="25160528" y="22460186"/>
            <a:ext cx="0" cy="39014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81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72384" y="2496921"/>
            <a:ext cx="29160216" cy="63983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72386" y="9753600"/>
            <a:ext cx="29160220" cy="17166336"/>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72390" y="27608337"/>
            <a:ext cx="6462428" cy="1170432"/>
          </a:xfrm>
          <a:prstGeom prst="rect">
            <a:avLst/>
          </a:prstGeom>
        </p:spPr>
        <p:txBody>
          <a:bodyPr vert="horz" lIns="91440" tIns="45720" rIns="91440" bIns="45720" rtlCol="0" anchor="ctr"/>
          <a:lstStyle>
            <a:lvl1pPr algn="l">
              <a:defRPr sz="4000">
                <a:solidFill>
                  <a:schemeClr val="tx1">
                    <a:lumMod val="95000"/>
                    <a:lumOff val="5000"/>
                  </a:schemeClr>
                </a:solidFill>
                <a:latin typeface="+mj-lt"/>
              </a:defRPr>
            </a:lvl1pPr>
          </a:lstStyle>
          <a:p>
            <a:fld id="{96DFF08F-DC6B-4601-B491-B0F83F6DD2DA}" type="datetimeFigureOut">
              <a:rPr lang="en-US" smtClean="0"/>
              <a:pPr/>
              <a:t>9/11/2018</a:t>
            </a:fld>
            <a:endParaRPr lang="en-US" dirty="0"/>
          </a:p>
        </p:txBody>
      </p:sp>
      <p:sp>
        <p:nvSpPr>
          <p:cNvPr id="5" name="Footer Placeholder 4"/>
          <p:cNvSpPr>
            <a:spLocks noGrp="1"/>
          </p:cNvSpPr>
          <p:nvPr>
            <p:ph type="ftr" sz="quarter" idx="3"/>
          </p:nvPr>
        </p:nvSpPr>
        <p:spPr>
          <a:xfrm>
            <a:off x="14528800" y="27608337"/>
            <a:ext cx="17704376" cy="1170432"/>
          </a:xfrm>
          <a:prstGeom prst="rect">
            <a:avLst/>
          </a:prstGeom>
        </p:spPr>
        <p:txBody>
          <a:bodyPr vert="horz" lIns="91440" tIns="45720" rIns="91440" bIns="45720" rtlCol="0" anchor="ctr"/>
          <a:lstStyle>
            <a:lvl1pPr algn="r">
              <a:defRPr sz="4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32512000" y="27608337"/>
            <a:ext cx="2921000" cy="1170432"/>
          </a:xfrm>
          <a:prstGeom prst="rect">
            <a:avLst/>
          </a:prstGeom>
        </p:spPr>
        <p:txBody>
          <a:bodyPr vert="horz" lIns="91440" tIns="45720" rIns="91440" bIns="45720" rtlCol="0" anchor="ctr"/>
          <a:lstStyle>
            <a:lvl1pPr algn="l">
              <a:defRPr sz="4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2286000" y="3525649"/>
            <a:ext cx="0" cy="39014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0685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657600" rtl="0" eaLnBrk="1" latinLnBrk="0" hangingPunct="1">
        <a:lnSpc>
          <a:spcPct val="80000"/>
        </a:lnSpc>
        <a:spcBef>
          <a:spcPct val="0"/>
        </a:spcBef>
        <a:buNone/>
        <a:defRPr sz="17600" kern="1200" cap="all" spc="400" baseline="0">
          <a:solidFill>
            <a:schemeClr val="tx1">
              <a:lumMod val="95000"/>
              <a:lumOff val="5000"/>
            </a:schemeClr>
          </a:solidFill>
          <a:latin typeface="+mj-lt"/>
          <a:ea typeface="+mj-ea"/>
          <a:cs typeface="+mj-cs"/>
        </a:defRPr>
      </a:lvl1pPr>
    </p:titleStyle>
    <p:bodyStyle>
      <a:lvl1pPr marL="365760" indent="-365760" algn="l" defTabSz="3657600" rtl="0" eaLnBrk="1" latinLnBrk="0" hangingPunct="1">
        <a:lnSpc>
          <a:spcPct val="90000"/>
        </a:lnSpc>
        <a:spcBef>
          <a:spcPts val="4800"/>
        </a:spcBef>
        <a:spcAft>
          <a:spcPts val="800"/>
        </a:spcAft>
        <a:buClr>
          <a:schemeClr val="accent1"/>
        </a:buClr>
        <a:buSzPct val="100000"/>
        <a:buFont typeface="Tw Cen MT" panose="020B0602020104020603" pitchFamily="34" charset="0"/>
        <a:buChar char=" "/>
        <a:defRPr sz="8000" kern="1200">
          <a:solidFill>
            <a:schemeClr val="tx1"/>
          </a:solidFill>
          <a:latin typeface="+mn-lt"/>
          <a:ea typeface="+mn-ea"/>
          <a:cs typeface="+mn-cs"/>
        </a:defRPr>
      </a:lvl1pPr>
      <a:lvl2pPr marL="1060704"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6400" kern="1200">
          <a:solidFill>
            <a:schemeClr val="tx1"/>
          </a:solidFill>
          <a:latin typeface="+mn-lt"/>
          <a:ea typeface="+mn-ea"/>
          <a:cs typeface="+mn-cs"/>
        </a:defRPr>
      </a:lvl2pPr>
      <a:lvl3pPr marL="1792224"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4800" kern="1200">
          <a:solidFill>
            <a:schemeClr val="tx1"/>
          </a:solidFill>
          <a:latin typeface="+mn-lt"/>
          <a:ea typeface="+mn-ea"/>
          <a:cs typeface="+mn-cs"/>
        </a:defRPr>
      </a:lvl3pPr>
      <a:lvl4pPr marL="2377440"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4800" kern="1200">
          <a:solidFill>
            <a:schemeClr val="tx1"/>
          </a:solidFill>
          <a:latin typeface="+mn-lt"/>
          <a:ea typeface="+mn-ea"/>
          <a:cs typeface="+mn-cs"/>
        </a:defRPr>
      </a:lvl4pPr>
      <a:lvl5pPr marL="3108960"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4800" kern="1200">
          <a:solidFill>
            <a:schemeClr val="tx1"/>
          </a:solidFill>
          <a:latin typeface="+mn-lt"/>
          <a:ea typeface="+mn-ea"/>
          <a:cs typeface="+mn-cs"/>
        </a:defRPr>
      </a:lvl5pPr>
      <a:lvl6pPr marL="3657600"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4800" kern="1200">
          <a:solidFill>
            <a:schemeClr val="tx1"/>
          </a:solidFill>
          <a:latin typeface="+mn-lt"/>
          <a:ea typeface="+mn-ea"/>
          <a:cs typeface="+mn-cs"/>
        </a:defRPr>
      </a:lvl6pPr>
      <a:lvl7pPr marL="4242816"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4800" kern="1200">
          <a:solidFill>
            <a:schemeClr val="tx1"/>
          </a:solidFill>
          <a:latin typeface="+mn-lt"/>
          <a:ea typeface="+mn-ea"/>
          <a:cs typeface="+mn-cs"/>
        </a:defRPr>
      </a:lvl7pPr>
      <a:lvl8pPr marL="4864608"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4800" kern="1200">
          <a:solidFill>
            <a:schemeClr val="tx1"/>
          </a:solidFill>
          <a:latin typeface="+mn-lt"/>
          <a:ea typeface="+mn-ea"/>
          <a:cs typeface="+mn-cs"/>
        </a:defRPr>
      </a:lvl8pPr>
      <a:lvl9pPr marL="5449824" indent="-548640" algn="l" defTabSz="3657600" rtl="0" eaLnBrk="1" latinLnBrk="0" hangingPunct="1">
        <a:lnSpc>
          <a:spcPct val="90000"/>
        </a:lnSpc>
        <a:spcBef>
          <a:spcPts val="800"/>
        </a:spcBef>
        <a:spcAft>
          <a:spcPts val="1600"/>
        </a:spcAft>
        <a:buClr>
          <a:schemeClr val="accent1"/>
        </a:buClr>
        <a:buFont typeface="Wingdings 3" pitchFamily="18" charset="2"/>
        <a:buChar char=""/>
        <a:defRPr sz="48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85000"/>
          </a:schemeClr>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505B3D5C-5336-4EA3-AD06-5435896FCD25}"/>
              </a:ext>
            </a:extLst>
          </p:cNvPr>
          <p:cNvSpPr/>
          <p:nvPr/>
        </p:nvSpPr>
        <p:spPr>
          <a:xfrm>
            <a:off x="10119797" y="14024412"/>
            <a:ext cx="6928479" cy="1321532"/>
          </a:xfrm>
          <a:prstGeom prst="rect">
            <a:avLst/>
          </a:prstGeom>
          <a:solidFill>
            <a:srgbClr val="21AF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bwMode="auto">
          <a:xfrm>
            <a:off x="18430496" y="18455338"/>
            <a:ext cx="8540496" cy="10553215"/>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endParaRPr lang="en-US" sz="2400" b="1" dirty="0">
              <a:latin typeface="Constantia" panose="02030602050306030303" pitchFamily="18" charset="0"/>
            </a:endParaRPr>
          </a:p>
          <a:p>
            <a:pPr defTabSz="921004" fontAlgn="base">
              <a:spcBef>
                <a:spcPct val="0"/>
              </a:spcBef>
              <a:spcAft>
                <a:spcPct val="0"/>
              </a:spcAft>
            </a:pPr>
            <a:r>
              <a:rPr lang="en-US" sz="3000" b="1" dirty="0">
                <a:latin typeface="Constantia" panose="02030602050306030303" pitchFamily="18" charset="0"/>
              </a:rPr>
              <a:t>Figure 3. Average Relative Fluorescence Units (RFUs) for Multiple Combination Treatment of Human Osteoblast and Osteosarcoma Cells.</a:t>
            </a:r>
            <a:r>
              <a:rPr lang="en-US" sz="3000" dirty="0">
                <a:latin typeface="Constantia" panose="02030602050306030303" pitchFamily="18" charset="0"/>
              </a:rPr>
              <a:t> The control group was used as the standard at 1 RFUs. * = statistically significant, p-value &lt; 0.05</a:t>
            </a:r>
            <a:r>
              <a:rPr lang="en-US" sz="3000" b="1" dirty="0">
                <a:latin typeface="Constantia" panose="02030602050306030303" pitchFamily="18" charset="0"/>
              </a:rPr>
              <a:t> </a:t>
            </a:r>
          </a:p>
        </p:txBody>
      </p:sp>
      <p:sp>
        <p:nvSpPr>
          <p:cNvPr id="37" name="Rectangle 36"/>
          <p:cNvSpPr/>
          <p:nvPr/>
        </p:nvSpPr>
        <p:spPr bwMode="auto">
          <a:xfrm>
            <a:off x="27579627" y="6079288"/>
            <a:ext cx="8540496" cy="10287059"/>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marL="457200" marR="0" indent="-457200" algn="l" defTabSz="921004" rtl="0" eaLnBrk="1" fontAlgn="base" latinLnBrk="0" hangingPunct="1">
              <a:spcBef>
                <a:spcPct val="0"/>
              </a:spcBef>
              <a:spcAft>
                <a:spcPct val="0"/>
              </a:spcAft>
              <a:buClrTx/>
              <a:buSzTx/>
              <a:buFont typeface="Arial" panose="020B0604020202020204" pitchFamily="34" charset="0"/>
              <a:buChar char="•"/>
              <a:tabLst/>
            </a:pPr>
            <a:r>
              <a:rPr kumimoji="0" lang="en-US" sz="3000" b="0" i="0" u="none" strike="noStrike" cap="none" normalizeH="0" baseline="0" dirty="0">
                <a:ln>
                  <a:noFill/>
                </a:ln>
                <a:effectLst/>
                <a:latin typeface="Constantia" panose="02030602050306030303" pitchFamily="18" charset="0"/>
              </a:rPr>
              <a:t>Combinations of interest for the double treatment included doxorubicin with cisplatin, doxorubicin with rapamycin and SAR405, and cisplatin with rapamycin and SAR405.</a:t>
            </a:r>
          </a:p>
          <a:p>
            <a:pPr marR="0" algn="l" defTabSz="921004" rtl="0" eaLnBrk="1" fontAlgn="base" latinLnBrk="0" hangingPunct="1">
              <a:spcBef>
                <a:spcPct val="0"/>
              </a:spcBef>
              <a:spcAft>
                <a:spcPct val="0"/>
              </a:spcAft>
              <a:buClrTx/>
              <a:buSzTx/>
              <a:tabLst/>
            </a:pPr>
            <a:endParaRPr kumimoji="0" lang="en-US" sz="3000" b="0" i="0" u="none" strike="noStrike" cap="none" normalizeH="0" baseline="0" dirty="0">
              <a:ln>
                <a:noFill/>
              </a:ln>
              <a:solidFill>
                <a:srgbClr val="7030A0"/>
              </a:solidFill>
              <a:effectLst/>
              <a:latin typeface="Constantia" panose="02030602050306030303" pitchFamily="18" charset="0"/>
            </a:endParaRPr>
          </a:p>
          <a:p>
            <a:pPr marL="457200" marR="0" indent="-457200" algn="l" defTabSz="921004" rtl="0" eaLnBrk="1" fontAlgn="base" latinLnBrk="0" hangingPunct="1">
              <a:spcBef>
                <a:spcPct val="0"/>
              </a:spcBef>
              <a:spcAft>
                <a:spcPct val="0"/>
              </a:spcAft>
              <a:buClrTx/>
              <a:buSzTx/>
              <a:buFont typeface="Arial" panose="020B0604020202020204" pitchFamily="34" charset="0"/>
              <a:buChar char="•"/>
              <a:tabLst/>
            </a:pPr>
            <a:r>
              <a:rPr lang="en-US" sz="3000" dirty="0">
                <a:latin typeface="Constantia" panose="02030602050306030303" pitchFamily="18" charset="0"/>
              </a:rPr>
              <a:t>The multiple combination treatment had interesting combinations including doxorubicin with GA and rapamycin, cisplatin with GA and rapamycin, and doxorubicin with cisplatin, GA, rapamycin, and SAR405.</a:t>
            </a:r>
          </a:p>
          <a:p>
            <a:pPr marR="0" algn="l" defTabSz="921004" rtl="0" eaLnBrk="1" fontAlgn="base" latinLnBrk="0" hangingPunct="1">
              <a:spcBef>
                <a:spcPct val="0"/>
              </a:spcBef>
              <a:spcAft>
                <a:spcPct val="0"/>
              </a:spcAft>
              <a:buClrTx/>
              <a:buSzTx/>
              <a:tabLst/>
            </a:pPr>
            <a:endParaRPr lang="en-US" sz="3000" dirty="0">
              <a:solidFill>
                <a:srgbClr val="7030A0"/>
              </a:solidFill>
              <a:latin typeface="Constantia" panose="02030602050306030303" pitchFamily="18" charset="0"/>
            </a:endParaRPr>
          </a:p>
          <a:p>
            <a:pPr marL="457200" marR="0" indent="-457200" algn="l" defTabSz="921004" rtl="0" eaLnBrk="1" fontAlgn="base" latinLnBrk="0" hangingPunct="1">
              <a:spcBef>
                <a:spcPct val="0"/>
              </a:spcBef>
              <a:spcAft>
                <a:spcPct val="0"/>
              </a:spcAft>
              <a:buClrTx/>
              <a:buSzTx/>
              <a:buFont typeface="Arial" panose="020B0604020202020204" pitchFamily="34" charset="0"/>
              <a:buChar char="•"/>
              <a:tabLst/>
            </a:pPr>
            <a:r>
              <a:rPr lang="en-US" sz="3000" dirty="0">
                <a:latin typeface="Constantia" panose="02030602050306030303" pitchFamily="18" charset="0"/>
              </a:rPr>
              <a:t>Combinations of future interest include doxorubicin/cisplatin with rapamycin, doxorubicin/cisplatin with SAR405, and doxorubicin with cisplatin, rapamycin, and SAR405.</a:t>
            </a:r>
          </a:p>
          <a:p>
            <a:pPr marL="457200" marR="0" indent="-457200" algn="l" defTabSz="921004" rtl="0" eaLnBrk="1" fontAlgn="base" latinLnBrk="0" hangingPunct="1">
              <a:spcBef>
                <a:spcPct val="0"/>
              </a:spcBef>
              <a:spcAft>
                <a:spcPct val="0"/>
              </a:spcAft>
              <a:buClrTx/>
              <a:buSzTx/>
              <a:buFont typeface="Arial" panose="020B0604020202020204" pitchFamily="34" charset="0"/>
              <a:buChar char="•"/>
              <a:tabLst/>
            </a:pPr>
            <a:endParaRPr lang="en-US" sz="3000" dirty="0">
              <a:latin typeface="Constantia" panose="02030602050306030303" pitchFamily="18" charset="0"/>
            </a:endParaRPr>
          </a:p>
          <a:p>
            <a:pPr marL="457200" marR="0" indent="-457200" algn="l" defTabSz="921004" rtl="0" eaLnBrk="1" fontAlgn="base" latinLnBrk="0" hangingPunct="1">
              <a:spcBef>
                <a:spcPct val="0"/>
              </a:spcBef>
              <a:spcAft>
                <a:spcPct val="0"/>
              </a:spcAft>
              <a:buClrTx/>
              <a:buSzTx/>
              <a:buFont typeface="Arial" panose="020B0604020202020204" pitchFamily="34" charset="0"/>
              <a:buChar char="•"/>
              <a:tabLst/>
            </a:pPr>
            <a:r>
              <a:rPr lang="en-US" sz="3000" dirty="0">
                <a:latin typeface="Constantia" panose="02030602050306030303" pitchFamily="18" charset="0"/>
              </a:rPr>
              <a:t>Determining the effects of anti-sumoylation drugs in inhibiting OS cell expansion could provide a new and novel therapeutic treatment for targeting and killing OS in patients.</a:t>
            </a:r>
          </a:p>
          <a:p>
            <a:pPr marL="457200" marR="0" indent="-457200" algn="l" defTabSz="921004" rtl="0" eaLnBrk="1" fontAlgn="base" latinLnBrk="0" hangingPunct="1">
              <a:lnSpc>
                <a:spcPct val="100000"/>
              </a:lnSpc>
              <a:spcBef>
                <a:spcPct val="0"/>
              </a:spcBef>
              <a:spcAft>
                <a:spcPct val="0"/>
              </a:spcAft>
              <a:buClrTx/>
              <a:buSzTx/>
              <a:buFont typeface="Arial" panose="020B0604020202020204" pitchFamily="34" charset="0"/>
              <a:buChar char="•"/>
              <a:tabLst/>
            </a:pPr>
            <a:endParaRPr lang="en-US" sz="3000" dirty="0">
              <a:latin typeface="Constantia" panose="02030602050306030303" pitchFamily="18" charset="0"/>
            </a:endParaRPr>
          </a:p>
          <a:p>
            <a:pPr marL="457200" marR="0" indent="-457200" algn="l" defTabSz="921004"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3000" b="0" i="0" u="none" strike="noStrike" cap="none" normalizeH="0" baseline="0" dirty="0">
              <a:ln>
                <a:noFill/>
              </a:ln>
              <a:solidFill>
                <a:schemeClr val="tx1"/>
              </a:solidFill>
              <a:effectLst/>
              <a:latin typeface="Constantia" panose="02030602050306030303" pitchFamily="18" charset="0"/>
            </a:endParaRPr>
          </a:p>
        </p:txBody>
      </p:sp>
      <p:sp>
        <p:nvSpPr>
          <p:cNvPr id="24" name="Rectangle 23"/>
          <p:cNvSpPr/>
          <p:nvPr/>
        </p:nvSpPr>
        <p:spPr bwMode="auto">
          <a:xfrm>
            <a:off x="425173" y="6093567"/>
            <a:ext cx="8540496" cy="6004608"/>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p:txBody>
      </p:sp>
      <p:sp>
        <p:nvSpPr>
          <p:cNvPr id="36" name="Rectangle 35"/>
          <p:cNvSpPr/>
          <p:nvPr/>
        </p:nvSpPr>
        <p:spPr bwMode="auto">
          <a:xfrm>
            <a:off x="9439875" y="6061332"/>
            <a:ext cx="8540496" cy="10522153"/>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p:txBody>
      </p:sp>
      <p:sp>
        <p:nvSpPr>
          <p:cNvPr id="38" name="Rectangle 37"/>
          <p:cNvSpPr/>
          <p:nvPr/>
        </p:nvSpPr>
        <p:spPr bwMode="auto">
          <a:xfrm>
            <a:off x="18445588" y="6030505"/>
            <a:ext cx="8525404" cy="10504001"/>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2500" dirty="0">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2500" dirty="0">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2500" dirty="0">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2500" dirty="0">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2500" dirty="0">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2500" dirty="0">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2500" dirty="0">
              <a:latin typeface="Times New Roman" pitchFamily="27"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3000" b="1" i="0" u="none" strike="noStrike" cap="none" normalizeH="0" baseline="0" dirty="0">
              <a:ln>
                <a:noFill/>
              </a:ln>
              <a:solidFill>
                <a:schemeClr val="tx1"/>
              </a:solidFill>
              <a:effectLst/>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b="1"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kumimoji="0" lang="en-US" sz="3000" b="1" i="0" u="none" strike="noStrike" cap="none" normalizeH="0" baseline="0" dirty="0">
              <a:ln>
                <a:noFill/>
              </a:ln>
              <a:solidFill>
                <a:schemeClr val="tx1"/>
              </a:solidFill>
              <a:effectLst/>
              <a:latin typeface="Constantia" panose="02030602050306030303" pitchFamily="18" charset="0"/>
            </a:endParaRPr>
          </a:p>
          <a:p>
            <a:pPr defTabSz="921004" fontAlgn="base">
              <a:spcBef>
                <a:spcPct val="0"/>
              </a:spcBef>
              <a:spcAft>
                <a:spcPct val="0"/>
              </a:spcAft>
            </a:pPr>
            <a:endParaRPr lang="en-US" sz="2800" b="1" dirty="0">
              <a:latin typeface="Constantia" panose="02030602050306030303" pitchFamily="18" charset="0"/>
            </a:endParaRPr>
          </a:p>
          <a:p>
            <a:pPr defTabSz="921004" fontAlgn="base">
              <a:spcBef>
                <a:spcPct val="0"/>
              </a:spcBef>
              <a:spcAft>
                <a:spcPct val="0"/>
              </a:spcAft>
            </a:pPr>
            <a:endParaRPr lang="en-US" sz="2800" b="1" dirty="0">
              <a:latin typeface="Constantia" panose="02030602050306030303" pitchFamily="18" charset="0"/>
            </a:endParaRPr>
          </a:p>
          <a:p>
            <a:pPr defTabSz="921004" fontAlgn="base">
              <a:spcBef>
                <a:spcPct val="0"/>
              </a:spcBef>
              <a:spcAft>
                <a:spcPct val="0"/>
              </a:spcAft>
            </a:pPr>
            <a:endParaRPr lang="en-US" sz="3000" b="1" dirty="0">
              <a:solidFill>
                <a:srgbClr val="7030A0"/>
              </a:solidFill>
              <a:latin typeface="Constantia" panose="02030602050306030303" pitchFamily="18" charset="0"/>
            </a:endParaRPr>
          </a:p>
          <a:p>
            <a:pPr defTabSz="921004" fontAlgn="base">
              <a:spcBef>
                <a:spcPct val="0"/>
              </a:spcBef>
              <a:spcAft>
                <a:spcPct val="0"/>
              </a:spcAft>
            </a:pPr>
            <a:r>
              <a:rPr lang="en-US" sz="3000" b="1" dirty="0">
                <a:latin typeface="Constantia" panose="02030602050306030303" pitchFamily="18" charset="0"/>
              </a:rPr>
              <a:t>Figure 2. Average Relative Fluorescence Units (RFUs) for Double Treatment of Human Osteoblast and Osteosarcoma Cells.</a:t>
            </a:r>
            <a:r>
              <a:rPr lang="en-US" sz="3000" dirty="0">
                <a:latin typeface="Constantia" panose="02030602050306030303" pitchFamily="18" charset="0"/>
              </a:rPr>
              <a:t> The control group was used as the standard at 1 RFUs.                      * = statistically significant, p-value &lt; 0.05</a:t>
            </a:r>
            <a:r>
              <a:rPr lang="en-US" sz="3000" b="1" dirty="0">
                <a:latin typeface="Constantia" panose="02030602050306030303" pitchFamily="18" charset="0"/>
              </a:rPr>
              <a:t> </a:t>
            </a:r>
          </a:p>
        </p:txBody>
      </p:sp>
      <p:sp>
        <p:nvSpPr>
          <p:cNvPr id="5" name="TextBox 4"/>
          <p:cNvSpPr txBox="1"/>
          <p:nvPr/>
        </p:nvSpPr>
        <p:spPr>
          <a:xfrm>
            <a:off x="440579" y="4412276"/>
            <a:ext cx="8525621"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Background</a:t>
            </a:r>
          </a:p>
        </p:txBody>
      </p:sp>
      <p:sp>
        <p:nvSpPr>
          <p:cNvPr id="7" name="TextBox 6"/>
          <p:cNvSpPr txBox="1"/>
          <p:nvPr/>
        </p:nvSpPr>
        <p:spPr>
          <a:xfrm>
            <a:off x="9441913" y="4405019"/>
            <a:ext cx="8572500"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Methods</a:t>
            </a:r>
          </a:p>
        </p:txBody>
      </p:sp>
      <p:sp>
        <p:nvSpPr>
          <p:cNvPr id="8" name="TextBox 7"/>
          <p:cNvSpPr txBox="1"/>
          <p:nvPr/>
        </p:nvSpPr>
        <p:spPr>
          <a:xfrm>
            <a:off x="18437024" y="4410895"/>
            <a:ext cx="8542533"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Double Treatment</a:t>
            </a:r>
          </a:p>
        </p:txBody>
      </p:sp>
      <p:sp>
        <p:nvSpPr>
          <p:cNvPr id="9" name="TextBox 8"/>
          <p:cNvSpPr txBox="1"/>
          <p:nvPr/>
        </p:nvSpPr>
        <p:spPr>
          <a:xfrm>
            <a:off x="27579627" y="4410896"/>
            <a:ext cx="8525933"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Conclusions</a:t>
            </a:r>
          </a:p>
        </p:txBody>
      </p:sp>
      <p:sp>
        <p:nvSpPr>
          <p:cNvPr id="11" name="Text Box 4"/>
          <p:cNvSpPr txBox="1">
            <a:spLocks noChangeArrowheads="1"/>
          </p:cNvSpPr>
          <p:nvPr/>
        </p:nvSpPr>
        <p:spPr bwMode="auto">
          <a:xfrm>
            <a:off x="554841" y="6153503"/>
            <a:ext cx="8389918" cy="5881610"/>
          </a:xfrm>
          <a:prstGeom prst="rect">
            <a:avLst/>
          </a:prstGeom>
          <a:noFill/>
          <a:ln w="9525">
            <a:noFill/>
            <a:miter lim="800000"/>
            <a:headEnd/>
            <a:tailEnd/>
          </a:ln>
        </p:spPr>
        <p:txBody>
          <a:bodyPr wrap="square" lIns="182880" tIns="0" rIns="182880" bIns="109728">
            <a:spAutoFit/>
          </a:bodyPr>
          <a:lstStyle/>
          <a:p>
            <a:pPr marL="457200" indent="-457200" defTabSz="3179816">
              <a:spcBef>
                <a:spcPct val="50000"/>
              </a:spcBef>
              <a:buFont typeface="Arial" panose="020B0604020202020204" pitchFamily="34" charset="0"/>
              <a:buChar char="•"/>
            </a:pPr>
            <a:r>
              <a:rPr lang="en-US" sz="3000" dirty="0">
                <a:latin typeface="Constantia" panose="02030602050306030303" pitchFamily="18" charset="0"/>
              </a:rPr>
              <a:t>Osteosarcoma (OS) is the most common form of primary bone cancer with tumorigenic and metastatic characteristics.</a:t>
            </a:r>
          </a:p>
          <a:p>
            <a:pPr marL="457200" indent="-457200" defTabSz="3179816">
              <a:spcBef>
                <a:spcPct val="50000"/>
              </a:spcBef>
              <a:buFont typeface="Arial" panose="020B0604020202020204" pitchFamily="34" charset="0"/>
              <a:buChar char="•"/>
            </a:pPr>
            <a:r>
              <a:rPr lang="en-US" sz="3000" dirty="0">
                <a:latin typeface="Constantia" panose="02030602050306030303" pitchFamily="18" charset="0"/>
              </a:rPr>
              <a:t>The overactive sumoylation pathway in OS facilitates OS development in mice.</a:t>
            </a:r>
          </a:p>
          <a:p>
            <a:pPr marL="457200" indent="-457200" defTabSz="3179816">
              <a:spcBef>
                <a:spcPct val="50000"/>
              </a:spcBef>
              <a:buFont typeface="Arial" panose="020B0604020202020204" pitchFamily="34" charset="0"/>
              <a:buChar char="•"/>
            </a:pPr>
            <a:r>
              <a:rPr lang="en-US" sz="3000" dirty="0">
                <a:latin typeface="Constantia" panose="02030602050306030303" pitchFamily="18" charset="0"/>
              </a:rPr>
              <a:t>Current chemotherapy treatments are showing difficulty in effectively targeting and killing OS in humans.</a:t>
            </a:r>
          </a:p>
          <a:p>
            <a:pPr marL="457200" indent="-457200" defTabSz="3179816">
              <a:spcBef>
                <a:spcPct val="50000"/>
              </a:spcBef>
              <a:buFont typeface="Arial" panose="020B0604020202020204" pitchFamily="34" charset="0"/>
              <a:buChar char="•"/>
            </a:pPr>
            <a:r>
              <a:rPr lang="en-US" sz="3000" dirty="0">
                <a:latin typeface="Constantia" panose="02030602050306030303" pitchFamily="18" charset="0"/>
              </a:rPr>
              <a:t>We hypothesized that inhibiting the sumoylation process can facilitate OS treatment.</a:t>
            </a:r>
          </a:p>
        </p:txBody>
      </p:sp>
      <p:sp>
        <p:nvSpPr>
          <p:cNvPr id="6" name="TextBox 5"/>
          <p:cNvSpPr txBox="1"/>
          <p:nvPr/>
        </p:nvSpPr>
        <p:spPr>
          <a:xfrm>
            <a:off x="18445588" y="16758744"/>
            <a:ext cx="8555567"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Triple Treatment</a:t>
            </a:r>
          </a:p>
        </p:txBody>
      </p:sp>
      <p:sp>
        <p:nvSpPr>
          <p:cNvPr id="25" name="Rectangle 24"/>
          <p:cNvSpPr/>
          <p:nvPr/>
        </p:nvSpPr>
        <p:spPr bwMode="auto">
          <a:xfrm>
            <a:off x="434964" y="360123"/>
            <a:ext cx="35709248" cy="3860940"/>
          </a:xfrm>
          <a:prstGeom prst="rect">
            <a:avLst/>
          </a:prstGeom>
          <a:solidFill>
            <a:schemeClr val="tx1"/>
          </a:solidFill>
          <a:ln w="952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marL="0" marR="0" indent="0" algn="l" defTabSz="921004"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a:ln>
                <a:noFill/>
              </a:ln>
              <a:solidFill>
                <a:schemeClr val="tx1"/>
              </a:solidFill>
              <a:effectLst/>
              <a:latin typeface="Times New Roman" pitchFamily="27" charset="0"/>
            </a:endParaRPr>
          </a:p>
        </p:txBody>
      </p:sp>
      <p:sp>
        <p:nvSpPr>
          <p:cNvPr id="4" name="TextBox 3"/>
          <p:cNvSpPr txBox="1"/>
          <p:nvPr/>
        </p:nvSpPr>
        <p:spPr>
          <a:xfrm>
            <a:off x="725731" y="538749"/>
            <a:ext cx="34967399" cy="3561608"/>
          </a:xfrm>
          <a:prstGeom prst="rect">
            <a:avLst/>
          </a:prstGeom>
          <a:solidFill>
            <a:schemeClr val="tx1"/>
          </a:solidFill>
        </p:spPr>
        <p:txBody>
          <a:bodyPr wrap="square" lIns="76551" tIns="38275" rIns="76551" bIns="38275" rtlCol="0" anchor="ctr" anchorCtr="0">
            <a:noAutofit/>
          </a:bodyPr>
          <a:lstStyle/>
          <a:p>
            <a:pPr>
              <a:spcAft>
                <a:spcPts val="418"/>
              </a:spcAft>
            </a:pPr>
            <a:r>
              <a:rPr lang="en-US" sz="8000" b="1" dirty="0">
                <a:solidFill>
                  <a:schemeClr val="bg1"/>
                </a:solidFill>
                <a:latin typeface="Arial"/>
                <a:cs typeface="Arial"/>
              </a:rPr>
              <a:t>The Effects of Anti-Sumoylation Drugs in Inhibiting Osteosarcoma Cell Expansion</a:t>
            </a:r>
          </a:p>
          <a:p>
            <a:pPr>
              <a:spcAft>
                <a:spcPts val="418"/>
              </a:spcAft>
            </a:pPr>
            <a:r>
              <a:rPr lang="en-US" sz="4000" b="1" dirty="0">
                <a:solidFill>
                  <a:schemeClr val="bg1"/>
                </a:solidFill>
                <a:latin typeface="Arial"/>
                <a:cs typeface="Arial"/>
              </a:rPr>
              <a:t>Leah Thompson, Dr. Tao Yang, Di Lu, Van Andel Research Institute, Grand Rapids, Michigan </a:t>
            </a:r>
          </a:p>
        </p:txBody>
      </p:sp>
      <p:sp>
        <p:nvSpPr>
          <p:cNvPr id="14" name="Callout: Down Arrow 13">
            <a:extLst>
              <a:ext uri="{FF2B5EF4-FFF2-40B4-BE49-F238E27FC236}">
                <a16:creationId xmlns:a16="http://schemas.microsoft.com/office/drawing/2014/main" id="{9355F51E-E107-4113-AED3-5DF15C354137}"/>
              </a:ext>
            </a:extLst>
          </p:cNvPr>
          <p:cNvSpPr/>
          <p:nvPr/>
        </p:nvSpPr>
        <p:spPr>
          <a:xfrm>
            <a:off x="10037876" y="6440312"/>
            <a:ext cx="7010400" cy="3620298"/>
          </a:xfrm>
          <a:prstGeom prst="downArrowCallou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solidFill>
                <a:schemeClr val="bg1"/>
              </a:solidFill>
            </a:endParaRPr>
          </a:p>
        </p:txBody>
      </p:sp>
      <p:sp>
        <p:nvSpPr>
          <p:cNvPr id="33" name="Callout: Down Arrow 32">
            <a:extLst>
              <a:ext uri="{FF2B5EF4-FFF2-40B4-BE49-F238E27FC236}">
                <a16:creationId xmlns:a16="http://schemas.microsoft.com/office/drawing/2014/main" id="{378C9A59-C8A4-422D-8409-697BDC8DA4FF}"/>
              </a:ext>
            </a:extLst>
          </p:cNvPr>
          <p:cNvSpPr/>
          <p:nvPr/>
        </p:nvSpPr>
        <p:spPr>
          <a:xfrm>
            <a:off x="10008897" y="9928381"/>
            <a:ext cx="7010400" cy="4367931"/>
          </a:xfrm>
          <a:prstGeom prst="downArrowCallou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Constantia" panose="02030602050306030303" pitchFamily="18" charset="0"/>
              </a:rPr>
              <a:t>Various combinations of genotoxic doxorubicin and cisplatin, sumoylation inhibitors GA and AA, mTOR inhibitor rapamycin, and autophagy inhibitor SAR405 were added to the cells and left for 48 hours.</a:t>
            </a:r>
          </a:p>
        </p:txBody>
      </p:sp>
      <p:sp>
        <p:nvSpPr>
          <p:cNvPr id="23" name="TextBox 22">
            <a:extLst>
              <a:ext uri="{FF2B5EF4-FFF2-40B4-BE49-F238E27FC236}">
                <a16:creationId xmlns:a16="http://schemas.microsoft.com/office/drawing/2014/main" id="{2B7930F8-F876-4C61-8B24-CAC61A27BA1E}"/>
              </a:ext>
            </a:extLst>
          </p:cNvPr>
          <p:cNvSpPr txBox="1"/>
          <p:nvPr/>
        </p:nvSpPr>
        <p:spPr>
          <a:xfrm>
            <a:off x="10090818" y="6485567"/>
            <a:ext cx="6627258" cy="2400657"/>
          </a:xfrm>
          <a:prstGeom prst="rect">
            <a:avLst/>
          </a:prstGeom>
          <a:noFill/>
        </p:spPr>
        <p:txBody>
          <a:bodyPr wrap="square" rtlCol="0">
            <a:spAutoFit/>
          </a:bodyPr>
          <a:lstStyle/>
          <a:p>
            <a:pPr algn="ctr"/>
            <a:r>
              <a:rPr lang="en-US" sz="3000" dirty="0">
                <a:solidFill>
                  <a:schemeClr val="bg1"/>
                </a:solidFill>
                <a:latin typeface="Constantia" panose="02030602050306030303" pitchFamily="18" charset="0"/>
              </a:rPr>
              <a:t>The cell lines (hFOB 1.19, U2OS, HOS, MHOS, and 143B) were prepared for either a single, double, or multiple combination treatment and seeded overnight.</a:t>
            </a:r>
          </a:p>
        </p:txBody>
      </p:sp>
      <p:sp>
        <p:nvSpPr>
          <p:cNvPr id="35" name="Rectangle 34">
            <a:extLst>
              <a:ext uri="{FF2B5EF4-FFF2-40B4-BE49-F238E27FC236}">
                <a16:creationId xmlns:a16="http://schemas.microsoft.com/office/drawing/2014/main" id="{9DBA4D4F-63E6-4352-A214-A711BE55D953}"/>
              </a:ext>
            </a:extLst>
          </p:cNvPr>
          <p:cNvSpPr/>
          <p:nvPr/>
        </p:nvSpPr>
        <p:spPr>
          <a:xfrm>
            <a:off x="10024848" y="14342993"/>
            <a:ext cx="6998355" cy="1574214"/>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22A2D146-D1AB-4D00-BFCC-A433A68DE2C5}"/>
              </a:ext>
            </a:extLst>
          </p:cNvPr>
          <p:cNvSpPr txBox="1"/>
          <p:nvPr/>
        </p:nvSpPr>
        <p:spPr>
          <a:xfrm>
            <a:off x="10210397" y="14608439"/>
            <a:ext cx="6627258" cy="1015663"/>
          </a:xfrm>
          <a:prstGeom prst="rect">
            <a:avLst/>
          </a:prstGeom>
          <a:noFill/>
        </p:spPr>
        <p:txBody>
          <a:bodyPr wrap="square" rtlCol="0">
            <a:spAutoFit/>
          </a:bodyPr>
          <a:lstStyle/>
          <a:p>
            <a:pPr algn="ctr"/>
            <a:r>
              <a:rPr lang="en-US" sz="3000" dirty="0">
                <a:solidFill>
                  <a:schemeClr val="bg1"/>
                </a:solidFill>
                <a:latin typeface="Constantia" panose="02030602050306030303" pitchFamily="18" charset="0"/>
              </a:rPr>
              <a:t>A CyQUANT Cell Proliferation Assay was used to determine cell expansion.</a:t>
            </a:r>
          </a:p>
        </p:txBody>
      </p:sp>
      <p:sp>
        <p:nvSpPr>
          <p:cNvPr id="43" name="TextBox 42">
            <a:extLst>
              <a:ext uri="{FF2B5EF4-FFF2-40B4-BE49-F238E27FC236}">
                <a16:creationId xmlns:a16="http://schemas.microsoft.com/office/drawing/2014/main" id="{099DEF4E-7933-4CBB-8CD4-BBFE4AAA2D35}"/>
              </a:ext>
            </a:extLst>
          </p:cNvPr>
          <p:cNvSpPr txBox="1"/>
          <p:nvPr/>
        </p:nvSpPr>
        <p:spPr>
          <a:xfrm>
            <a:off x="9439875" y="16704191"/>
            <a:ext cx="8542533"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Single Treatment</a:t>
            </a:r>
          </a:p>
        </p:txBody>
      </p:sp>
      <p:sp>
        <p:nvSpPr>
          <p:cNvPr id="44" name="Rectangle 43">
            <a:extLst>
              <a:ext uri="{FF2B5EF4-FFF2-40B4-BE49-F238E27FC236}">
                <a16:creationId xmlns:a16="http://schemas.microsoft.com/office/drawing/2014/main" id="{5B4EC27D-CFBD-4295-A560-6A3FDB67F061}"/>
              </a:ext>
            </a:extLst>
          </p:cNvPr>
          <p:cNvSpPr/>
          <p:nvPr/>
        </p:nvSpPr>
        <p:spPr bwMode="auto">
          <a:xfrm>
            <a:off x="9441913" y="18429939"/>
            <a:ext cx="8540495" cy="10573424"/>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marL="0" marR="0" indent="0" algn="l" defTabSz="921004" rtl="0" eaLnBrk="1" fontAlgn="base" latinLnBrk="0" hangingPunct="1">
              <a:lnSpc>
                <a:spcPct val="100000"/>
              </a:lnSpc>
              <a:spcBef>
                <a:spcPct val="0"/>
              </a:spcBef>
              <a:spcAft>
                <a:spcPct val="0"/>
              </a:spcAft>
              <a:buClrTx/>
              <a:buSzTx/>
              <a:buFontTx/>
              <a:buNone/>
              <a:tabLst/>
            </a:pPr>
            <a:endParaRPr kumimoji="0" lang="en-US" sz="3000" b="0" i="0" u="none" strike="noStrike" cap="none" normalizeH="0" baseline="0" dirty="0">
              <a:ln>
                <a:noFill/>
              </a:ln>
              <a:solidFill>
                <a:schemeClr val="tx1"/>
              </a:solidFill>
              <a:effectLst/>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marL="0" marR="0" indent="0" algn="l" defTabSz="921004" rtl="0" eaLnBrk="1" fontAlgn="base" latinLnBrk="0" hangingPunct="1">
              <a:lnSpc>
                <a:spcPct val="100000"/>
              </a:lnSpc>
              <a:spcBef>
                <a:spcPct val="0"/>
              </a:spcBef>
              <a:spcAft>
                <a:spcPct val="0"/>
              </a:spcAft>
              <a:buClrTx/>
              <a:buSzTx/>
              <a:buFontTx/>
              <a:buNone/>
              <a:tabLst/>
            </a:pPr>
            <a:endParaRPr lang="en-US" sz="3000" dirty="0">
              <a:latin typeface="Constantia" panose="02030602050306030303" pitchFamily="18" charset="0"/>
            </a:endParaRPr>
          </a:p>
          <a:p>
            <a:pPr defTabSz="921004" fontAlgn="base">
              <a:spcBef>
                <a:spcPct val="0"/>
              </a:spcBef>
              <a:spcAft>
                <a:spcPct val="0"/>
              </a:spcAft>
            </a:pPr>
            <a:endParaRPr lang="en-US" sz="3000" b="1" dirty="0">
              <a:latin typeface="Constantia" panose="02030602050306030303" pitchFamily="18" charset="0"/>
            </a:endParaRPr>
          </a:p>
          <a:p>
            <a:pPr defTabSz="921004" fontAlgn="base">
              <a:spcBef>
                <a:spcPct val="0"/>
              </a:spcBef>
              <a:spcAft>
                <a:spcPct val="0"/>
              </a:spcAft>
            </a:pPr>
            <a:r>
              <a:rPr lang="en-US" sz="3000" b="1" dirty="0">
                <a:latin typeface="Constantia" panose="02030602050306030303" pitchFamily="18" charset="0"/>
              </a:rPr>
              <a:t>Figure 1. </a:t>
            </a:r>
            <a:r>
              <a:rPr lang="en-US" sz="3000" b="1" dirty="0">
                <a:solidFill>
                  <a:srgbClr val="000000"/>
                </a:solidFill>
                <a:latin typeface="Constantia" panose="02030602050306030303" pitchFamily="18" charset="0"/>
              </a:rPr>
              <a:t>Average Relative Fluorescence Units (RFUs) for Single Treatment of Human Osteoblast and Osteosarcoma Cells.</a:t>
            </a:r>
            <a:r>
              <a:rPr lang="en-US" sz="3000" dirty="0">
                <a:solidFill>
                  <a:srgbClr val="000000"/>
                </a:solidFill>
                <a:latin typeface="Constantia" panose="02030602050306030303" pitchFamily="18" charset="0"/>
              </a:rPr>
              <a:t> The control group was used as the standard at 1 RFUs. * = statistically significant, p-value &lt; 0.05</a:t>
            </a:r>
            <a:r>
              <a:rPr lang="en-US" sz="3000" b="1" dirty="0">
                <a:latin typeface="Constantia" panose="02030602050306030303" pitchFamily="18" charset="0"/>
              </a:rPr>
              <a:t> </a:t>
            </a:r>
          </a:p>
        </p:txBody>
      </p:sp>
      <p:sp>
        <p:nvSpPr>
          <p:cNvPr id="47" name="TextBox 46">
            <a:extLst>
              <a:ext uri="{FF2B5EF4-FFF2-40B4-BE49-F238E27FC236}">
                <a16:creationId xmlns:a16="http://schemas.microsoft.com/office/drawing/2014/main" id="{6CD7A0FE-F43F-4CD8-BC9D-5CF92E458663}"/>
              </a:ext>
            </a:extLst>
          </p:cNvPr>
          <p:cNvSpPr txBox="1"/>
          <p:nvPr/>
        </p:nvSpPr>
        <p:spPr>
          <a:xfrm>
            <a:off x="27579626" y="16785651"/>
            <a:ext cx="8525933"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Acknowledgments </a:t>
            </a:r>
          </a:p>
        </p:txBody>
      </p:sp>
      <p:sp>
        <p:nvSpPr>
          <p:cNvPr id="48" name="Rectangle 47">
            <a:extLst>
              <a:ext uri="{FF2B5EF4-FFF2-40B4-BE49-F238E27FC236}">
                <a16:creationId xmlns:a16="http://schemas.microsoft.com/office/drawing/2014/main" id="{FD99CB50-9DB6-4F58-A3DD-D3E2468FC1D7}"/>
              </a:ext>
            </a:extLst>
          </p:cNvPr>
          <p:cNvSpPr/>
          <p:nvPr/>
        </p:nvSpPr>
        <p:spPr bwMode="auto">
          <a:xfrm>
            <a:off x="27592924" y="18486826"/>
            <a:ext cx="8540496" cy="3436882"/>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marL="0" marR="0" indent="0" algn="l" defTabSz="921004" rtl="0" eaLnBrk="1" fontAlgn="base" latinLnBrk="0" hangingPunct="1">
              <a:lnSpc>
                <a:spcPct val="100000"/>
              </a:lnSpc>
              <a:spcBef>
                <a:spcPct val="0"/>
              </a:spcBef>
              <a:spcAft>
                <a:spcPct val="0"/>
              </a:spcAft>
              <a:buClrTx/>
              <a:buSzTx/>
              <a:buFontTx/>
              <a:buNone/>
              <a:tabLst/>
            </a:pPr>
            <a:r>
              <a:rPr lang="en-US" sz="3000" dirty="0">
                <a:latin typeface="Constantia" panose="02030602050306030303" pitchFamily="18" charset="0"/>
              </a:rPr>
              <a:t>I would like to thank all members of the Yang laboratory, specifically Dr. Tao Yang and Di Lu who mentored my project. I would also like to thank the Frederik and Lena Meijer Student Internship Program for funding my internship, as well as Van Andel Research Institute for providing me with the opportunity to conduct research at their Institute.</a:t>
            </a:r>
            <a:endParaRPr kumimoji="0" lang="en-US" sz="3000" b="0" i="0" u="none" strike="noStrike" cap="none" normalizeH="0" baseline="0" dirty="0">
              <a:ln>
                <a:noFill/>
              </a:ln>
              <a:solidFill>
                <a:schemeClr val="tx1"/>
              </a:solidFill>
              <a:effectLst/>
              <a:latin typeface="Constantia" panose="02030602050306030303" pitchFamily="18" charset="0"/>
            </a:endParaRPr>
          </a:p>
        </p:txBody>
      </p:sp>
      <p:sp>
        <p:nvSpPr>
          <p:cNvPr id="34" name="TextBox 33">
            <a:extLst>
              <a:ext uri="{FF2B5EF4-FFF2-40B4-BE49-F238E27FC236}">
                <a16:creationId xmlns:a16="http://schemas.microsoft.com/office/drawing/2014/main" id="{47D90082-613F-4FAB-94EC-1D34A28FCCA4}"/>
              </a:ext>
            </a:extLst>
          </p:cNvPr>
          <p:cNvSpPr txBox="1"/>
          <p:nvPr/>
        </p:nvSpPr>
        <p:spPr>
          <a:xfrm>
            <a:off x="389192" y="12577823"/>
            <a:ext cx="8555567" cy="1472357"/>
          </a:xfrm>
          <a:prstGeom prst="rect">
            <a:avLst/>
          </a:prstGeom>
          <a:solidFill>
            <a:schemeClr val="tx1"/>
          </a:solidFill>
          <a:ln>
            <a:noFill/>
          </a:ln>
        </p:spPr>
        <p:style>
          <a:lnRef idx="1">
            <a:schemeClr val="accent4"/>
          </a:lnRef>
          <a:fillRef idx="3">
            <a:schemeClr val="accent4"/>
          </a:fillRef>
          <a:effectRef idx="2">
            <a:schemeClr val="accent4"/>
          </a:effectRef>
          <a:fontRef idx="minor">
            <a:schemeClr val="lt1"/>
          </a:fontRef>
        </p:style>
        <p:txBody>
          <a:bodyPr wrap="square" lIns="229653" tIns="229653" rIns="229653" bIns="229653" rtlCol="0" anchor="ctr" anchorCtr="0">
            <a:normAutofit/>
          </a:bodyPr>
          <a:lstStyle/>
          <a:p>
            <a:pPr algn="ctr">
              <a:spcAft>
                <a:spcPts val="0"/>
              </a:spcAft>
            </a:pPr>
            <a:r>
              <a:rPr lang="en-US" sz="4000" b="1" dirty="0">
                <a:latin typeface="Arial"/>
                <a:cs typeface="Arial"/>
              </a:rPr>
              <a:t>Abstract</a:t>
            </a:r>
          </a:p>
        </p:txBody>
      </p:sp>
      <p:sp>
        <p:nvSpPr>
          <p:cNvPr id="39" name="Rectangle 38">
            <a:extLst>
              <a:ext uri="{FF2B5EF4-FFF2-40B4-BE49-F238E27FC236}">
                <a16:creationId xmlns:a16="http://schemas.microsoft.com/office/drawing/2014/main" id="{FDFCDAD1-5C51-4377-BBD5-5CF163934DEB}"/>
              </a:ext>
            </a:extLst>
          </p:cNvPr>
          <p:cNvSpPr/>
          <p:nvPr/>
        </p:nvSpPr>
        <p:spPr bwMode="auto">
          <a:xfrm>
            <a:off x="389192" y="14296221"/>
            <a:ext cx="8540496" cy="14712331"/>
          </a:xfrm>
          <a:prstGeom prst="rect">
            <a:avLst/>
          </a:prstGeom>
          <a:solidFill>
            <a:schemeClr val="bg1"/>
          </a:solidFill>
          <a:ln w="3175" cap="flat" cmpd="sng" algn="ctr">
            <a:noFill/>
            <a:prstDash val="solid"/>
            <a:round/>
            <a:headEnd type="none" w="med" len="med"/>
            <a:tailEnd type="none" w="med" len="med"/>
          </a:ln>
          <a:effectLst/>
        </p:spPr>
        <p:txBody>
          <a:bodyPr vert="horz" wrap="square" lIns="76551" tIns="38275" rIns="76551" bIns="38275" numCol="1" rtlCol="0" anchor="t" anchorCtr="0" compatLnSpc="1">
            <a:prstTxWarp prst="textNoShape">
              <a:avLst/>
            </a:prstTxWarp>
          </a:bodyPr>
          <a:lstStyle/>
          <a:p>
            <a:pPr lvl="0" defTabSz="921004" fontAlgn="base">
              <a:spcBef>
                <a:spcPct val="0"/>
              </a:spcBef>
              <a:spcAft>
                <a:spcPct val="0"/>
              </a:spcAft>
            </a:pPr>
            <a:r>
              <a:rPr lang="en-US" sz="2450" dirty="0">
                <a:latin typeface="Constantia" panose="02030602050306030303" pitchFamily="18" charset="0"/>
              </a:rPr>
              <a:t>Osteosarcoma is the most common form of primary bone cancer with tumorigenic and metastatic characteristics with an overactive sumoylation pathway. However, over the past 30+ years, it has been challenging to improve osteosarcoma treatment and to develop a standard therapy. Little research has been conducted on the inhibition of osteosarcoma cell expansion via the sumoylation pathway; as few as three published papers discuss inhibiting various components of the sumoylation pathway and its effects on osteosarcoma. It was hypothesized that if the sumoylation process is inhibited, then osteosarcoma treatment using current chemotherapy drugs can be facilitated. The cell lines hFOB 1.19 (human osteoblast), U2OS (p53 WT OS), HOS (non-tumorigenic OS), MHOS (tumorigenic OS), and 143B (tumorigenic and metastatic OS) were used to observe the effects of applying anti-sumoylation drugs Ginkgolic Acid (GA) and Anacardic Acid (AA) in combination with doxorubicin and cisplatin, two current osteosarcoma chemotherapy drugs. Rapamycin, an mTOR inhibitor, and SAR405, an autophagy inhibitor, were also applied in combination with the aforementioned drugs for single, double, and multiple combination treatments. Cell expansion was determined by measuring the average relative fluorescence with the CyQUANT Cell Proliferation Assay; a t-test was conducted for each treatment applied to all five cell lines. The most effective combinations across the cell lines from the double treatment included doxorubicin/cisplatin with rapamycin  and SAR405, and doxorubicin with cisplatin while the best combinations for the multiple treatment included doxorubicin/cisplatin with GA and rapamycin, and doxorubicin with cisplatin, GA, rapamycin, and SAR405. These combinations’ p-values were less than 0.05 thus leading to the inference that these combinations had a significant impact on osteosarcoma cell expansion. By researching the effects of new combination therapies on osteosarcoma, a better understanding and treatment can be developed for osteosarcoma. Sumoylation inhibitors can aid in the knowledge acquisition and improvement of treatment for osteosarcoma.</a:t>
            </a:r>
          </a:p>
        </p:txBody>
      </p:sp>
      <p:sp>
        <p:nvSpPr>
          <p:cNvPr id="2" name="Rectangle 1"/>
          <p:cNvSpPr/>
          <p:nvPr/>
        </p:nvSpPr>
        <p:spPr>
          <a:xfrm>
            <a:off x="27287979" y="22466738"/>
            <a:ext cx="9130365" cy="34368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14103" y="22810973"/>
            <a:ext cx="8951572" cy="2715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https://lh4.googleusercontent.com/eHTGhFqiHMzVft7I9qzirT9__9ErGm4LMFPqACgRr7BkesdS7AxTIUqoHF303XWYUD3dryXaOReEA1g408D5fnJ8JnAjtFY1kEodXQhuYn_fA6C8JsjcjwP7w-T7RE5HkgEjOn0c">
            <a:extLst>
              <a:ext uri="{FF2B5EF4-FFF2-40B4-BE49-F238E27FC236}">
                <a16:creationId xmlns:a16="http://schemas.microsoft.com/office/drawing/2014/main" id="{A3988521-2A88-4E17-AE4B-6F692C781B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2422" y="18489484"/>
            <a:ext cx="8334678" cy="82545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lh6.googleusercontent.com/nHvs_AehUzVzwhssuSbi3wf80I0tIA0-dt_VpKAwpzw-VE_FnMU0l4JaO_RlZ0mNrmF4VxoWtNhmDo-Cz70pq9znX3WyDE96CjQ7mmHl6888RWp-ss-AgZ3QmKYP1umeHj7IE9i6">
            <a:extLst>
              <a:ext uri="{FF2B5EF4-FFF2-40B4-BE49-F238E27FC236}">
                <a16:creationId xmlns:a16="http://schemas.microsoft.com/office/drawing/2014/main" id="{2D94D771-A63E-49E0-A968-BAB735613C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90558" y="6045050"/>
            <a:ext cx="8243578" cy="797936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lh4.googleusercontent.com/R8Ata7veQw7NUEmSY-ESRgRkUu-q9tC5Up2Fs4oAy45rjnBMMNzCWaLdDlKfpkpPQKwLqBF9DWvK6CPy0sE2fV80taiyL5jJ_fy_0G51r-f0rQxWfH25jB0Y3f7rIGH9TfPJ3v0D">
            <a:extLst>
              <a:ext uri="{FF2B5EF4-FFF2-40B4-BE49-F238E27FC236}">
                <a16:creationId xmlns:a16="http://schemas.microsoft.com/office/drawing/2014/main" id="{902754E0-747E-42F5-954F-E05ACC8CF7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45588" y="18508473"/>
            <a:ext cx="8314542" cy="808802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2019C305-9D20-4EFD-8822-157BA853FC90}"/>
              </a:ext>
            </a:extLst>
          </p:cNvPr>
          <p:cNvPicPr>
            <a:picLocks noChangeAspect="1"/>
          </p:cNvPicPr>
          <p:nvPr/>
        </p:nvPicPr>
        <p:blipFill>
          <a:blip r:embed="rId7"/>
          <a:stretch>
            <a:fillRect/>
          </a:stretch>
        </p:blipFill>
        <p:spPr>
          <a:xfrm>
            <a:off x="27287979" y="26553869"/>
            <a:ext cx="9077696" cy="2454683"/>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2774</TotalTime>
  <Words>838</Words>
  <Application>Microsoft Office PowerPoint</Application>
  <PresentationFormat>Custom</PresentationFormat>
  <Paragraphs>97</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Constantia</vt:lpstr>
      <vt:lpstr>Times New Roman</vt:lpstr>
      <vt:lpstr>Tw Cen MT</vt:lpstr>
      <vt:lpstr>Tw Cen MT Condensed</vt:lpstr>
      <vt:lpstr>Wingdings</vt:lpstr>
      <vt:lpstr>Wingdings 3</vt:lpstr>
      <vt:lpstr>Integral</vt:lpstr>
      <vt:lpstr>PowerPoint Presentation</vt:lpstr>
    </vt:vector>
  </TitlesOfParts>
  <Company>Calvin College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32x40 science fair posters</dc:title>
  <dc:creator>Ellen Alderink</dc:creator>
  <cp:lastModifiedBy>Thompson, Leah</cp:lastModifiedBy>
  <cp:revision>93</cp:revision>
  <cp:lastPrinted>2002-12-02T18:20:07Z</cp:lastPrinted>
  <dcterms:created xsi:type="dcterms:W3CDTF">2011-04-04T18:01:39Z</dcterms:created>
  <dcterms:modified xsi:type="dcterms:W3CDTF">2018-09-11T17:47:04Z</dcterms:modified>
</cp:coreProperties>
</file>